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  <p:sldMasterId id="2147483697" r:id="rId2"/>
    <p:sldMasterId id="2147483698" r:id="rId3"/>
    <p:sldMasterId id="2147483699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embeddedFontLs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Franklin Gothic" panose="020B0604020202020204" charset="0"/>
      <p:bold r:id="rId16"/>
    </p:embeddedFont>
    <p:embeddedFont>
      <p:font typeface="Libre Franklin" panose="020B060402020202020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0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2590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2894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0030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9382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1b8d675b9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1b8d675b9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5467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5438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9937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25884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3"/>
          </p:nvPr>
        </p:nvSpPr>
        <p:spPr>
          <a:xfrm>
            <a:off x="42246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4"/>
          </p:nvPr>
        </p:nvSpPr>
        <p:spPr>
          <a:xfrm>
            <a:off x="95256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5"/>
          </p:nvPr>
        </p:nvSpPr>
        <p:spPr>
          <a:xfrm>
            <a:off x="25884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6"/>
          </p:nvPr>
        </p:nvSpPr>
        <p:spPr>
          <a:xfrm>
            <a:off x="42246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964080" y="879120"/>
            <a:ext cx="4941000" cy="28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3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2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4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2"/>
          </p:nvPr>
        </p:nvSpPr>
        <p:spPr>
          <a:xfrm>
            <a:off x="25884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body" idx="3"/>
          </p:nvPr>
        </p:nvSpPr>
        <p:spPr>
          <a:xfrm>
            <a:off x="42246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body" idx="4"/>
          </p:nvPr>
        </p:nvSpPr>
        <p:spPr>
          <a:xfrm>
            <a:off x="95256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body" idx="5"/>
          </p:nvPr>
        </p:nvSpPr>
        <p:spPr>
          <a:xfrm>
            <a:off x="25884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6"/>
          </p:nvPr>
        </p:nvSpPr>
        <p:spPr>
          <a:xfrm>
            <a:off x="42246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2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subTitle" idx="1"/>
          </p:nvPr>
        </p:nvSpPr>
        <p:spPr>
          <a:xfrm>
            <a:off x="964080" y="879120"/>
            <a:ext cx="4941000" cy="28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4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4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4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5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5"/>
          <p:cNvSpPr txBox="1">
            <a:spLocks noGrp="1"/>
          </p:cNvSpPr>
          <p:nvPr>
            <p:ph type="body" idx="3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5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6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0" name="Google Shape;240;p37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8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8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8"/>
          <p:cNvSpPr txBox="1">
            <a:spLocks noGrp="1"/>
          </p:cNvSpPr>
          <p:nvPr>
            <p:ph type="body" idx="4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8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9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9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9"/>
          <p:cNvSpPr txBox="1">
            <a:spLocks noGrp="1"/>
          </p:cNvSpPr>
          <p:nvPr>
            <p:ph type="body" idx="2"/>
          </p:nvPr>
        </p:nvSpPr>
        <p:spPr>
          <a:xfrm>
            <a:off x="25884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39"/>
          <p:cNvSpPr txBox="1">
            <a:spLocks noGrp="1"/>
          </p:cNvSpPr>
          <p:nvPr>
            <p:ph type="body" idx="3"/>
          </p:nvPr>
        </p:nvSpPr>
        <p:spPr>
          <a:xfrm>
            <a:off x="42246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9"/>
          <p:cNvSpPr txBox="1">
            <a:spLocks noGrp="1"/>
          </p:cNvSpPr>
          <p:nvPr>
            <p:ph type="body" idx="4"/>
          </p:nvPr>
        </p:nvSpPr>
        <p:spPr>
          <a:xfrm>
            <a:off x="95256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39"/>
          <p:cNvSpPr txBox="1">
            <a:spLocks noGrp="1"/>
          </p:cNvSpPr>
          <p:nvPr>
            <p:ph type="body" idx="5"/>
          </p:nvPr>
        </p:nvSpPr>
        <p:spPr>
          <a:xfrm>
            <a:off x="25884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9"/>
          <p:cNvSpPr txBox="1">
            <a:spLocks noGrp="1"/>
          </p:cNvSpPr>
          <p:nvPr>
            <p:ph type="body" idx="6"/>
          </p:nvPr>
        </p:nvSpPr>
        <p:spPr>
          <a:xfrm>
            <a:off x="42246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9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9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39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1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41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p41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42"/>
          <p:cNvSpPr txBox="1">
            <a:spLocks noGrp="1"/>
          </p:cNvSpPr>
          <p:nvPr>
            <p:ph type="subTitle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42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42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0" name="Google Shape;290;p42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43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43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43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43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44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44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44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44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3" name="Google Shape;303;p44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45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45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45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>
            <a:spLocks noGrp="1"/>
          </p:cNvSpPr>
          <p:nvPr>
            <p:ph type="subTitle" idx="1"/>
          </p:nvPr>
        </p:nvSpPr>
        <p:spPr>
          <a:xfrm>
            <a:off x="964080" y="879120"/>
            <a:ext cx="4941000" cy="28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46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46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46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47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47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47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47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1" name="Google Shape;321;p47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8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48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48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48"/>
          <p:cNvSpPr txBox="1">
            <a:spLocks noGrp="1"/>
          </p:cNvSpPr>
          <p:nvPr>
            <p:ph type="body" idx="3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48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48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48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9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49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49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49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49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49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7" name="Google Shape;337;p49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0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50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50"/>
          <p:cNvSpPr txBox="1">
            <a:spLocks noGrp="1"/>
          </p:cNvSpPr>
          <p:nvPr>
            <p:ph type="body" idx="2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50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50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4" name="Google Shape;344;p50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1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51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51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1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51"/>
          <p:cNvSpPr txBox="1">
            <a:spLocks noGrp="1"/>
          </p:cNvSpPr>
          <p:nvPr>
            <p:ph type="body" idx="4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1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51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3" name="Google Shape;353;p51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2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52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52"/>
          <p:cNvSpPr txBox="1">
            <a:spLocks noGrp="1"/>
          </p:cNvSpPr>
          <p:nvPr>
            <p:ph type="body" idx="2"/>
          </p:nvPr>
        </p:nvSpPr>
        <p:spPr>
          <a:xfrm>
            <a:off x="25884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52"/>
          <p:cNvSpPr txBox="1">
            <a:spLocks noGrp="1"/>
          </p:cNvSpPr>
          <p:nvPr>
            <p:ph type="body" idx="3"/>
          </p:nvPr>
        </p:nvSpPr>
        <p:spPr>
          <a:xfrm>
            <a:off x="4224600" y="265680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52"/>
          <p:cNvSpPr txBox="1">
            <a:spLocks noGrp="1"/>
          </p:cNvSpPr>
          <p:nvPr>
            <p:ph type="body" idx="4"/>
          </p:nvPr>
        </p:nvSpPr>
        <p:spPr>
          <a:xfrm>
            <a:off x="95256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52"/>
          <p:cNvSpPr txBox="1">
            <a:spLocks noGrp="1"/>
          </p:cNvSpPr>
          <p:nvPr>
            <p:ph type="body" idx="5"/>
          </p:nvPr>
        </p:nvSpPr>
        <p:spPr>
          <a:xfrm>
            <a:off x="25884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52"/>
          <p:cNvSpPr txBox="1">
            <a:spLocks noGrp="1"/>
          </p:cNvSpPr>
          <p:nvPr>
            <p:ph type="body" idx="6"/>
          </p:nvPr>
        </p:nvSpPr>
        <p:spPr>
          <a:xfrm>
            <a:off x="4224600" y="2956680"/>
            <a:ext cx="155772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52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52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4" name="Google Shape;364;p52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964080" y="879120"/>
            <a:ext cx="4941000" cy="28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3"/>
          </p:nvPr>
        </p:nvSpPr>
        <p:spPr>
          <a:xfrm>
            <a:off x="3431880" y="295668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3431880" y="2656800"/>
            <a:ext cx="236088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952560" y="2956680"/>
            <a:ext cx="4838400" cy="2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366960" y="2116080"/>
            <a:ext cx="5491080" cy="15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7" name="Google Shape;7;p1"/>
          <p:cNvGrpSpPr/>
          <p:nvPr/>
        </p:nvGrpSpPr>
        <p:grpSpPr>
          <a:xfrm>
            <a:off x="0" y="758880"/>
            <a:ext cx="6098760" cy="6098760"/>
            <a:chOff x="0" y="758880"/>
            <a:chExt cx="6098760" cy="6098760"/>
          </a:xfrm>
        </p:grpSpPr>
        <p:sp>
          <p:nvSpPr>
            <p:cNvPr id="8" name="Google Shape;8;p1"/>
            <p:cNvSpPr/>
            <p:nvPr/>
          </p:nvSpPr>
          <p:spPr>
            <a:xfrm>
              <a:off x="0" y="758880"/>
              <a:ext cx="3073320" cy="4097880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9" name="Google Shape;9;p1"/>
            <p:cNvSpPr/>
            <p:nvPr/>
          </p:nvSpPr>
          <p:spPr>
            <a:xfrm>
              <a:off x="0" y="4862160"/>
              <a:ext cx="1996200" cy="1995480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0" name="Google Shape;10;p1"/>
            <p:cNvSpPr/>
            <p:nvPr/>
          </p:nvSpPr>
          <p:spPr>
            <a:xfrm>
              <a:off x="2097720" y="4857120"/>
              <a:ext cx="4001040" cy="2000520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</p:grp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366960" y="4549680"/>
            <a:ext cx="5491080" cy="95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5839920" y="5784480"/>
            <a:ext cx="2133360" cy="3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01600" cap="flat" cmpd="sng">
            <a:solidFill>
              <a:srgbClr val="7CA65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" name="Rectangle 1"/>
          <p:cNvSpPr/>
          <p:nvPr userDrawn="1"/>
        </p:nvSpPr>
        <p:spPr>
          <a:xfrm rot="19772822">
            <a:off x="2229309" y="2514059"/>
            <a:ext cx="74927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 smtClean="0">
                <a:solidFill>
                  <a:schemeClr val="bg1">
                    <a:lumMod val="65000"/>
                  </a:schemeClr>
                </a:solidFill>
              </a:rPr>
              <a:t>shreerecvidyam@4</a:t>
            </a:r>
            <a:endParaRPr lang="en-IN" sz="6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4"/>
          <p:cNvGrpSpPr/>
          <p:nvPr/>
        </p:nvGrpSpPr>
        <p:grpSpPr>
          <a:xfrm>
            <a:off x="180" y="3900240"/>
            <a:ext cx="2958840" cy="2958660"/>
            <a:chOff x="180" y="3900240"/>
            <a:chExt cx="2958840" cy="2958660"/>
          </a:xfrm>
        </p:grpSpPr>
        <p:sp>
          <p:nvSpPr>
            <p:cNvPr id="63" name="Google Shape;63;p14"/>
            <p:cNvSpPr/>
            <p:nvPr/>
          </p:nvSpPr>
          <p:spPr>
            <a:xfrm rot="5400000" flipH="1">
              <a:off x="1219680" y="5118480"/>
              <a:ext cx="1490760" cy="1987920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4" name="Google Shape;64;p14"/>
            <p:cNvSpPr/>
            <p:nvPr/>
          </p:nvSpPr>
          <p:spPr>
            <a:xfrm rot="5400000" flipH="1">
              <a:off x="0" y="5890680"/>
              <a:ext cx="968400" cy="968040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65" name="Google Shape;65;p14"/>
            <p:cNvSpPr/>
            <p:nvPr/>
          </p:nvSpPr>
          <p:spPr>
            <a:xfrm rot="5400000" flipH="1">
              <a:off x="-484560" y="4385520"/>
              <a:ext cx="1941120" cy="970560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6095880" y="-22680"/>
            <a:ext cx="6095520" cy="6902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952560" y="1938960"/>
            <a:ext cx="2133360" cy="3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01600" cap="flat" cmpd="sng">
            <a:solidFill>
              <a:srgbClr val="7CA65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9" name="Google Shape;69;p14"/>
          <p:cNvSpPr txBox="1">
            <a:spLocks noGrp="1"/>
          </p:cNvSpPr>
          <p:nvPr>
            <p:ph type="body" idx="2"/>
          </p:nvPr>
        </p:nvSpPr>
        <p:spPr>
          <a:xfrm>
            <a:off x="952560" y="2289240"/>
            <a:ext cx="4571640" cy="279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/>
          <p:nvPr userDrawn="1"/>
        </p:nvSpPr>
        <p:spPr>
          <a:xfrm rot="20009537">
            <a:off x="2349625" y="2875007"/>
            <a:ext cx="74927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 smtClean="0">
                <a:solidFill>
                  <a:schemeClr val="bg1">
                    <a:lumMod val="65000"/>
                  </a:schemeClr>
                </a:solidFill>
              </a:rPr>
              <a:t>shreerecvidyam@4</a:t>
            </a:r>
            <a:endParaRPr lang="en-IN" sz="6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9" name="Google Shape;159;p27"/>
          <p:cNvSpPr/>
          <p:nvPr/>
        </p:nvSpPr>
        <p:spPr>
          <a:xfrm>
            <a:off x="952560" y="1938960"/>
            <a:ext cx="2133360" cy="3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01600" cap="flat" cmpd="sng">
            <a:solidFill>
              <a:srgbClr val="7CA65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60" name="Google Shape;160;p27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161" name="Google Shape;161;p27"/>
          <p:cNvGrpSpPr/>
          <p:nvPr/>
        </p:nvGrpSpPr>
        <p:grpSpPr>
          <a:xfrm>
            <a:off x="8870400" y="0"/>
            <a:ext cx="3324960" cy="3325320"/>
            <a:chOff x="8870400" y="0"/>
            <a:chExt cx="3324960" cy="3325320"/>
          </a:xfrm>
        </p:grpSpPr>
        <p:sp>
          <p:nvSpPr>
            <p:cNvPr id="162" name="Google Shape;162;p27"/>
            <p:cNvSpPr/>
            <p:nvPr/>
          </p:nvSpPr>
          <p:spPr>
            <a:xfrm rot="10800000">
              <a:off x="10519920" y="1091520"/>
              <a:ext cx="1675440" cy="2233800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63" name="Google Shape;163;p27"/>
            <p:cNvSpPr/>
            <p:nvPr/>
          </p:nvSpPr>
          <p:spPr>
            <a:xfrm rot="10800000">
              <a:off x="11107440" y="360"/>
              <a:ext cx="1087920" cy="1087920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4" name="Google Shape;164;p27"/>
            <p:cNvSpPr/>
            <p:nvPr/>
          </p:nvSpPr>
          <p:spPr>
            <a:xfrm rot="10800000">
              <a:off x="8870400" y="0"/>
              <a:ext cx="2181240" cy="1090440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</p:grpSp>
      <p:sp>
        <p:nvSpPr>
          <p:cNvPr id="165" name="Google Shape;165;p27"/>
          <p:cNvSpPr txBox="1">
            <a:spLocks noGrp="1"/>
          </p:cNvSpPr>
          <p:nvPr>
            <p:ph type="body" idx="2"/>
          </p:nvPr>
        </p:nvSpPr>
        <p:spPr>
          <a:xfrm>
            <a:off x="952560" y="228600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body" idx="3"/>
          </p:nvPr>
        </p:nvSpPr>
        <p:spPr>
          <a:xfrm>
            <a:off x="953640" y="3841920"/>
            <a:ext cx="4838400" cy="63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body" idx="4"/>
          </p:nvPr>
        </p:nvSpPr>
        <p:spPr>
          <a:xfrm>
            <a:off x="953640" y="347112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5"/>
          </p:nvPr>
        </p:nvSpPr>
        <p:spPr>
          <a:xfrm>
            <a:off x="952560" y="5018040"/>
            <a:ext cx="4838400" cy="90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body" idx="6"/>
          </p:nvPr>
        </p:nvSpPr>
        <p:spPr>
          <a:xfrm>
            <a:off x="952560" y="464688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body" idx="7"/>
          </p:nvPr>
        </p:nvSpPr>
        <p:spPr>
          <a:xfrm>
            <a:off x="639972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8"/>
          </p:nvPr>
        </p:nvSpPr>
        <p:spPr>
          <a:xfrm>
            <a:off x="6399720" y="228600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body" idx="9"/>
          </p:nvPr>
        </p:nvSpPr>
        <p:spPr>
          <a:xfrm>
            <a:off x="6399720" y="3841920"/>
            <a:ext cx="4838400" cy="90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 dirty="0"/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3"/>
          </p:nvPr>
        </p:nvSpPr>
        <p:spPr>
          <a:xfrm>
            <a:off x="6399720" y="347112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/>
          <p:nvPr userDrawn="1"/>
        </p:nvSpPr>
        <p:spPr>
          <a:xfrm rot="20606537">
            <a:off x="2349621" y="2875003"/>
            <a:ext cx="74927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 smtClean="0">
                <a:solidFill>
                  <a:schemeClr val="bg1">
                    <a:lumMod val="65000"/>
                  </a:schemeClr>
                </a:solidFill>
              </a:rPr>
              <a:t>shreerecvidyam@4</a:t>
            </a:r>
            <a:endParaRPr lang="en-IN" sz="6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>
            <a:spLocks noGrp="1"/>
          </p:cNvSpPr>
          <p:nvPr>
            <p:ph type="title"/>
          </p:nvPr>
        </p:nvSpPr>
        <p:spPr>
          <a:xfrm>
            <a:off x="964080" y="879120"/>
            <a:ext cx="4941000" cy="6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3" name="Google Shape;263;p40"/>
          <p:cNvSpPr/>
          <p:nvPr/>
        </p:nvSpPr>
        <p:spPr>
          <a:xfrm>
            <a:off x="952560" y="1938960"/>
            <a:ext cx="2133360" cy="3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01600" cap="flat" cmpd="sng">
            <a:solidFill>
              <a:srgbClr val="7CA65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64" name="Google Shape;264;p40"/>
          <p:cNvSpPr txBox="1">
            <a:spLocks noGrp="1"/>
          </p:cNvSpPr>
          <p:nvPr>
            <p:ph type="body" idx="1"/>
          </p:nvPr>
        </p:nvSpPr>
        <p:spPr>
          <a:xfrm>
            <a:off x="95256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265" name="Google Shape;265;p40"/>
          <p:cNvGrpSpPr/>
          <p:nvPr/>
        </p:nvGrpSpPr>
        <p:grpSpPr>
          <a:xfrm>
            <a:off x="8870400" y="0"/>
            <a:ext cx="3324960" cy="3325320"/>
            <a:chOff x="8870400" y="0"/>
            <a:chExt cx="3324960" cy="3325320"/>
          </a:xfrm>
        </p:grpSpPr>
        <p:sp>
          <p:nvSpPr>
            <p:cNvPr id="266" name="Google Shape;266;p40"/>
            <p:cNvSpPr/>
            <p:nvPr/>
          </p:nvSpPr>
          <p:spPr>
            <a:xfrm rot="10800000">
              <a:off x="10519920" y="1091520"/>
              <a:ext cx="1675440" cy="2233800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267" name="Google Shape;267;p40"/>
            <p:cNvSpPr/>
            <p:nvPr/>
          </p:nvSpPr>
          <p:spPr>
            <a:xfrm rot="10800000">
              <a:off x="11107440" y="360"/>
              <a:ext cx="1087920" cy="1087920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68" name="Google Shape;268;p40"/>
            <p:cNvSpPr/>
            <p:nvPr/>
          </p:nvSpPr>
          <p:spPr>
            <a:xfrm rot="10800000">
              <a:off x="8870400" y="0"/>
              <a:ext cx="2181240" cy="1090440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</p:grpSp>
      <p:sp>
        <p:nvSpPr>
          <p:cNvPr id="269" name="Google Shape;269;p40"/>
          <p:cNvSpPr txBox="1">
            <a:spLocks noGrp="1"/>
          </p:cNvSpPr>
          <p:nvPr>
            <p:ph type="body" idx="2"/>
          </p:nvPr>
        </p:nvSpPr>
        <p:spPr>
          <a:xfrm>
            <a:off x="952560" y="228600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0" name="Google Shape;270;p40"/>
          <p:cNvSpPr txBox="1">
            <a:spLocks noGrp="1"/>
          </p:cNvSpPr>
          <p:nvPr>
            <p:ph type="body" idx="3"/>
          </p:nvPr>
        </p:nvSpPr>
        <p:spPr>
          <a:xfrm>
            <a:off x="953640" y="3841920"/>
            <a:ext cx="4838400" cy="63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1" name="Google Shape;271;p40"/>
          <p:cNvSpPr txBox="1">
            <a:spLocks noGrp="1"/>
          </p:cNvSpPr>
          <p:nvPr>
            <p:ph type="body" idx="4"/>
          </p:nvPr>
        </p:nvSpPr>
        <p:spPr>
          <a:xfrm>
            <a:off x="953640" y="347112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2" name="Google Shape;272;p40"/>
          <p:cNvSpPr txBox="1">
            <a:spLocks noGrp="1"/>
          </p:cNvSpPr>
          <p:nvPr>
            <p:ph type="body" idx="5"/>
          </p:nvPr>
        </p:nvSpPr>
        <p:spPr>
          <a:xfrm>
            <a:off x="952560" y="5018040"/>
            <a:ext cx="4838400" cy="90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3" name="Google Shape;273;p40"/>
          <p:cNvSpPr txBox="1">
            <a:spLocks noGrp="1"/>
          </p:cNvSpPr>
          <p:nvPr>
            <p:ph type="body" idx="6"/>
          </p:nvPr>
        </p:nvSpPr>
        <p:spPr>
          <a:xfrm>
            <a:off x="952560" y="464688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4" name="Google Shape;274;p40"/>
          <p:cNvSpPr txBox="1">
            <a:spLocks noGrp="1"/>
          </p:cNvSpPr>
          <p:nvPr>
            <p:ph type="body" idx="7"/>
          </p:nvPr>
        </p:nvSpPr>
        <p:spPr>
          <a:xfrm>
            <a:off x="6399720" y="2656800"/>
            <a:ext cx="4838400" cy="57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5" name="Google Shape;275;p40"/>
          <p:cNvSpPr txBox="1">
            <a:spLocks noGrp="1"/>
          </p:cNvSpPr>
          <p:nvPr>
            <p:ph type="body" idx="8"/>
          </p:nvPr>
        </p:nvSpPr>
        <p:spPr>
          <a:xfrm>
            <a:off x="6399720" y="228600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6" name="Google Shape;276;p40"/>
          <p:cNvSpPr txBox="1">
            <a:spLocks noGrp="1"/>
          </p:cNvSpPr>
          <p:nvPr>
            <p:ph type="body" idx="9"/>
          </p:nvPr>
        </p:nvSpPr>
        <p:spPr>
          <a:xfrm>
            <a:off x="6399720" y="3841920"/>
            <a:ext cx="4838400" cy="90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7" name="Google Shape;277;p40"/>
          <p:cNvSpPr txBox="1">
            <a:spLocks noGrp="1"/>
          </p:cNvSpPr>
          <p:nvPr>
            <p:ph type="body" idx="13"/>
          </p:nvPr>
        </p:nvSpPr>
        <p:spPr>
          <a:xfrm>
            <a:off x="6399720" y="3471120"/>
            <a:ext cx="4838400" cy="31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8" name="Google Shape;278;p40"/>
          <p:cNvSpPr txBox="1">
            <a:spLocks noGrp="1"/>
          </p:cNvSpPr>
          <p:nvPr>
            <p:ph type="dt" idx="10"/>
          </p:nvPr>
        </p:nvSpPr>
        <p:spPr>
          <a:xfrm>
            <a:off x="2991960" y="6332400"/>
            <a:ext cx="13129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9" name="Google Shape;279;p40"/>
          <p:cNvSpPr txBox="1">
            <a:spLocks noGrp="1"/>
          </p:cNvSpPr>
          <p:nvPr>
            <p:ph type="ftr" idx="11"/>
          </p:nvPr>
        </p:nvSpPr>
        <p:spPr>
          <a:xfrm>
            <a:off x="1494720" y="6332400"/>
            <a:ext cx="149688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80" name="Google Shape;280;p40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100"/>
              <a:buFont typeface="Libre Franklin"/>
              <a:buNone/>
              <a:defRPr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/>
          <p:nvPr userDrawn="1"/>
        </p:nvSpPr>
        <p:spPr>
          <a:xfrm rot="19840955">
            <a:off x="2349621" y="2875003"/>
            <a:ext cx="74927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 smtClean="0">
                <a:solidFill>
                  <a:schemeClr val="bg1">
                    <a:lumMod val="65000"/>
                  </a:schemeClr>
                </a:solidFill>
              </a:rPr>
              <a:t>shreerecvidyam@4</a:t>
            </a:r>
            <a:endParaRPr lang="en-IN" sz="6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3"/>
          <p:cNvSpPr txBox="1">
            <a:spLocks noGrp="1"/>
          </p:cNvSpPr>
          <p:nvPr>
            <p:ph type="title" idx="4294967295"/>
          </p:nvPr>
        </p:nvSpPr>
        <p:spPr>
          <a:xfrm>
            <a:off x="685800" y="220320"/>
            <a:ext cx="10972800" cy="1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Franklin Gothic"/>
              <a:buNone/>
            </a:pPr>
            <a:r>
              <a:rPr lang="en-US" sz="3600" b="1" i="0" u="none" strike="noStrike" cap="none">
                <a:solidFill>
                  <a:srgbClr val="3C78D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Basic Details of the Team and Problem Statement</a:t>
            </a:r>
            <a:endParaRPr sz="36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3"/>
          <p:cNvSpPr txBox="1">
            <a:spLocks noGrp="1"/>
          </p:cNvSpPr>
          <p:nvPr>
            <p:ph type="body" idx="4294967295"/>
          </p:nvPr>
        </p:nvSpPr>
        <p:spPr>
          <a:xfrm>
            <a:off x="3116300" y="1261375"/>
            <a:ext cx="7797600" cy="3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2100" b="1" i="0" u="none" strike="noStrike" cap="none" dirty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Problem Statement </a:t>
            </a:r>
            <a:r>
              <a:rPr lang="en-US" sz="2100" b="1" i="0" u="none" strike="noStrike" cap="none" dirty="0">
                <a:solidFill>
                  <a:srgbClr val="1155CC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:</a:t>
            </a:r>
            <a:r>
              <a:rPr lang="en-US" sz="2100" b="0" i="0" u="none" strike="noStrike" cap="none" dirty="0">
                <a:solidFill>
                  <a:srgbClr val="7CA65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2100" b="1" i="0" u="none" strike="noStrike" cap="none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To </a:t>
            </a:r>
            <a:r>
              <a:rPr lang="en-US" sz="2100" b="1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</a:t>
            </a:r>
            <a:r>
              <a:rPr lang="en-US" sz="2100" b="1" i="0" u="none" strike="noStrike" cap="none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reate a </a:t>
            </a:r>
            <a:r>
              <a:rPr lang="en-US" sz="2100" b="1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</a:t>
            </a:r>
            <a:r>
              <a:rPr lang="en-US" sz="2100" b="1" i="0" u="none" strike="noStrike" cap="none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ebsite </a:t>
            </a:r>
            <a:r>
              <a:rPr lang="en-US" sz="2100" b="1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for Educational Assistance and Development for Engineering Students</a:t>
            </a:r>
            <a:endParaRPr sz="2100" b="1" i="0" u="none" strike="noStrike" cap="none" dirty="0">
              <a:solidFill>
                <a:srgbClr val="5D7C3F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0"/>
              <a:buFont typeface="Arial"/>
              <a:buNone/>
            </a:pPr>
            <a:endParaRPr sz="2100" b="0" i="0" u="none" strike="noStrike" cap="none" dirty="0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2100" b="1" i="0" u="none" strike="noStrike" cap="none" dirty="0">
                <a:latin typeface="Franklin Gothic"/>
                <a:ea typeface="Franklin Gothic"/>
                <a:cs typeface="Franklin Gothic"/>
                <a:sym typeface="Franklin Gothic"/>
              </a:rPr>
              <a:t>Domain</a:t>
            </a:r>
            <a:r>
              <a:rPr lang="en-US" sz="2100" b="0" i="0" u="none" strike="noStrike" cap="none" dirty="0">
                <a:solidFill>
                  <a:srgbClr val="1155CC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2100" b="0" i="0" u="none" strike="noStrike" cap="none" dirty="0">
                <a:solidFill>
                  <a:srgbClr val="7CA65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sz="2100" b="1" i="0" u="none" strike="noStrike" cap="none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Soft</a:t>
            </a:r>
            <a:r>
              <a:rPr lang="en-US" sz="2100" b="1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ware</a:t>
            </a:r>
            <a:endParaRPr sz="2300" b="1" dirty="0">
              <a:solidFill>
                <a:srgbClr val="5D7C3F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2100" b="1" i="0" u="none" strike="noStrike" cap="none" dirty="0">
                <a:latin typeface="Franklin Gothic"/>
                <a:ea typeface="Franklin Gothic"/>
                <a:cs typeface="Franklin Gothic"/>
                <a:sym typeface="Franklin Gothic"/>
              </a:rPr>
              <a:t>Theme Name</a:t>
            </a:r>
            <a:r>
              <a:rPr lang="en-US" sz="2100" b="0" i="0" u="none" strike="noStrike" cap="none" dirty="0">
                <a:solidFill>
                  <a:srgbClr val="7CA65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sz="2100" b="1" dirty="0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Smart City Education</a:t>
            </a:r>
            <a:endParaRPr sz="2100" b="1" i="0" u="none" strike="noStrike" cap="none" dirty="0">
              <a:solidFill>
                <a:srgbClr val="5D7C3F"/>
              </a:solidFill>
            </a:endParaRPr>
          </a:p>
        </p:txBody>
      </p:sp>
      <p:sp>
        <p:nvSpPr>
          <p:cNvPr id="371" name="Google Shape;371;p53"/>
          <p:cNvSpPr/>
          <p:nvPr/>
        </p:nvSpPr>
        <p:spPr>
          <a:xfrm>
            <a:off x="5548875" y="5602150"/>
            <a:ext cx="2562000" cy="34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53"/>
          <p:cNvSpPr txBox="1">
            <a:spLocks noGrp="1"/>
          </p:cNvSpPr>
          <p:nvPr>
            <p:ph type="sldNum" idx="12"/>
          </p:nvPr>
        </p:nvSpPr>
        <p:spPr>
          <a:xfrm>
            <a:off x="1074990" y="6383225"/>
            <a:ext cx="5226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ibre Franklin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</a:t>
            </a:fld>
            <a:endParaRPr sz="1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>
            <a:spLocks noGrp="1"/>
          </p:cNvSpPr>
          <p:nvPr>
            <p:ph type="title" idx="4294967295"/>
          </p:nvPr>
        </p:nvSpPr>
        <p:spPr>
          <a:xfrm>
            <a:off x="3593100" y="637550"/>
            <a:ext cx="50058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Franklin Gothic"/>
              <a:buNone/>
            </a:pPr>
            <a:r>
              <a:rPr lang="en-US" sz="4400" b="1">
                <a:solidFill>
                  <a:srgbClr val="4A86E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PROPOSED IDEA</a:t>
            </a:r>
            <a:endParaRPr sz="4400" b="0" i="0" u="none" strike="noStrike" cap="non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4"/>
          <p:cNvSpPr txBox="1">
            <a:spLocks noGrp="1"/>
          </p:cNvSpPr>
          <p:nvPr>
            <p:ph type="body" idx="4294967295"/>
          </p:nvPr>
        </p:nvSpPr>
        <p:spPr>
          <a:xfrm>
            <a:off x="875025" y="2168100"/>
            <a:ext cx="6790800" cy="3447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125"/>
              <a:buFont typeface="Franklin Gothic"/>
              <a:buNone/>
            </a:pPr>
            <a:r>
              <a:rPr lang="en-US" sz="1925" b="1">
                <a:solidFill>
                  <a:srgbClr val="5D7C3F"/>
                </a:solidFill>
                <a:latin typeface="Roboto"/>
                <a:ea typeface="Roboto"/>
                <a:cs typeface="Roboto"/>
                <a:sym typeface="Roboto"/>
              </a:rPr>
              <a:t>PROPOSED SOLUTION</a:t>
            </a:r>
            <a:endParaRPr sz="1925" b="1" i="0" u="none" strike="noStrike" cap="none">
              <a:solidFill>
                <a:srgbClr val="5D7C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34706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02124"/>
              </a:buClr>
              <a:buSzPts val="1671"/>
              <a:buFont typeface="Roboto"/>
              <a:buChar char="➢"/>
            </a:pPr>
            <a:r>
              <a:rPr lang="en-US" sz="167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Pursuing Engineering involves more than just academics, including projects, paper publications, online courses etc.,</a:t>
            </a: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34706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02124"/>
              </a:buClr>
              <a:buSzPts val="1671"/>
              <a:buFont typeface="Roboto"/>
              <a:buChar char="➢"/>
            </a:pPr>
            <a:r>
              <a:rPr lang="en-US" sz="167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Finding the required materials and mentors can be difficult for students who are interested in learning and building things.</a:t>
            </a: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34706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02124"/>
              </a:buClr>
              <a:buSzPts val="1671"/>
              <a:buFont typeface="Roboto"/>
              <a:buChar char="➢"/>
            </a:pPr>
            <a:r>
              <a:rPr lang="en-US" sz="167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address this issue, we have planned to create a website that helps Engineering Students enhance their knowledge and skills.</a:t>
            </a: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167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2006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02124"/>
              </a:buClr>
              <a:buSzPts val="1471"/>
              <a:buFont typeface="Roboto"/>
              <a:buChar char="➢"/>
            </a:pPr>
            <a:r>
              <a:rPr lang="en-US" sz="167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website's distinctiveness lies in its dedication to constructing a robust framework with a primary focus on</a:t>
            </a:r>
            <a:r>
              <a:rPr lang="en-US" sz="1670" u="sng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Engineering Students.</a:t>
            </a:r>
            <a:endParaRPr sz="2270" i="0" u="sng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184319" algn="l" rtl="0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SzPts val="1000"/>
              <a:buFont typeface="Arial"/>
              <a:buNone/>
            </a:pPr>
            <a:endParaRPr sz="137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54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ibre Franklin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</a:t>
            </a:fld>
            <a:endParaRPr sz="1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0" name="Google Shape;380;p54"/>
          <p:cNvSpPr/>
          <p:nvPr/>
        </p:nvSpPr>
        <p:spPr>
          <a:xfrm>
            <a:off x="7378560" y="2118600"/>
            <a:ext cx="4688640" cy="91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endParaRPr sz="1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54"/>
          <p:cNvSpPr/>
          <p:nvPr/>
        </p:nvSpPr>
        <p:spPr>
          <a:xfrm>
            <a:off x="7920925" y="2168225"/>
            <a:ext cx="4184100" cy="3447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20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TECHNOLOGY STACK USED</a:t>
            </a:r>
            <a:endParaRPr sz="1800" b="1" i="0" u="none" strike="noStrike" cap="none">
              <a:solidFill>
                <a:srgbClr val="5D7C3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endParaRPr sz="18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Windows 11 SDK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Python programming language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Django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HTML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CSS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Django Rest Framework API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800"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endParaRPr sz="18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SzPts val="1600"/>
              <a:buFont typeface="Arial"/>
              <a:buNone/>
            </a:pPr>
            <a:endParaRPr sz="18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54"/>
          <p:cNvSpPr/>
          <p:nvPr/>
        </p:nvSpPr>
        <p:spPr>
          <a:xfrm>
            <a:off x="815450" y="1774800"/>
            <a:ext cx="2562000" cy="34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5"/>
          <p:cNvSpPr txBox="1">
            <a:spLocks noGrp="1"/>
          </p:cNvSpPr>
          <p:nvPr>
            <p:ph type="title" idx="4294967295"/>
          </p:nvPr>
        </p:nvSpPr>
        <p:spPr>
          <a:xfrm>
            <a:off x="3205810" y="716875"/>
            <a:ext cx="57804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Franklin Gothic"/>
              <a:buNone/>
            </a:pPr>
            <a:r>
              <a:rPr lang="en-US" sz="4400" b="1">
                <a:solidFill>
                  <a:srgbClr val="3C78D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USES AND IMPACT</a:t>
            </a:r>
            <a:endParaRPr sz="4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55"/>
          <p:cNvSpPr txBox="1">
            <a:spLocks noGrp="1"/>
          </p:cNvSpPr>
          <p:nvPr>
            <p:ph type="body" idx="4294967295"/>
          </p:nvPr>
        </p:nvSpPr>
        <p:spPr>
          <a:xfrm>
            <a:off x="458999" y="2198875"/>
            <a:ext cx="53901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 CASES</a:t>
            </a:r>
            <a:endParaRPr sz="1800" b="1" i="0" u="none" strike="noStrike" cap="none">
              <a:solidFill>
                <a:srgbClr val="5D7C3F"/>
              </a:solidFill>
            </a:endParaRPr>
          </a:p>
        </p:txBody>
      </p:sp>
      <p:sp>
        <p:nvSpPr>
          <p:cNvPr id="389" name="Google Shape;389;p55"/>
          <p:cNvSpPr txBox="1">
            <a:spLocks noGrp="1"/>
          </p:cNvSpPr>
          <p:nvPr>
            <p:ph type="body" idx="4294967295"/>
          </p:nvPr>
        </p:nvSpPr>
        <p:spPr>
          <a:xfrm>
            <a:off x="459000" y="2656800"/>
            <a:ext cx="5331900" cy="3922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Speech Assistant for conversational Q&amp;A, pronunciation assistance, and audio output.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Photo search for visualizing complex concepts with technical illustrations and diagrams.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Library database for research and finding relevant materials.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Doubt clarification with video and speech feedback for personalized guidance.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Forums for building a sense of community and getting answers from peers and experts.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➢"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Personal notes and personalized department notes/textbooks for reinforcement and time-saving learning.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55"/>
          <p:cNvSpPr txBox="1">
            <a:spLocks noGrp="1"/>
          </p:cNvSpPr>
          <p:nvPr>
            <p:ph type="sldNum" idx="12"/>
          </p:nvPr>
        </p:nvSpPr>
        <p:spPr>
          <a:xfrm>
            <a:off x="815440" y="6579300"/>
            <a:ext cx="5226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ibre Franklin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3</a:t>
            </a:fld>
            <a:endParaRPr sz="1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1" name="Google Shape;391;p55"/>
          <p:cNvSpPr/>
          <p:nvPr/>
        </p:nvSpPr>
        <p:spPr>
          <a:xfrm>
            <a:off x="6001625" y="2198825"/>
            <a:ext cx="53901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18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REGION OF IMPACT</a:t>
            </a:r>
            <a:r>
              <a:rPr lang="en-US" sz="1800" b="1" i="0" u="none" strike="noStrike" cap="none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(</a:t>
            </a:r>
            <a:r>
              <a:rPr lang="en-US" sz="18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</a:t>
            </a:r>
            <a:r>
              <a:rPr lang="en-US" sz="1800" b="1" i="0" u="none" strike="noStrike" cap="none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he </a:t>
            </a:r>
            <a:r>
              <a:rPr lang="en-US" sz="18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</a:t>
            </a:r>
            <a:r>
              <a:rPr lang="en-US" sz="1800" b="1" i="0" u="none" strike="noStrike" cap="none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arget </a:t>
            </a:r>
            <a:r>
              <a:rPr lang="en-US" sz="18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</a:t>
            </a:r>
            <a:r>
              <a:rPr lang="en-US" sz="1800" b="1" i="0" u="none" strike="noStrike" cap="none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udiences)</a:t>
            </a:r>
            <a:endParaRPr sz="1800" b="1" i="0" u="none" strike="noStrike" cap="none">
              <a:solidFill>
                <a:srgbClr val="5D7C3F"/>
              </a:solidFill>
            </a:endParaRPr>
          </a:p>
        </p:txBody>
      </p:sp>
      <p:sp>
        <p:nvSpPr>
          <p:cNvPr id="392" name="Google Shape;392;p55"/>
          <p:cNvSpPr/>
          <p:nvPr/>
        </p:nvSpPr>
        <p:spPr>
          <a:xfrm>
            <a:off x="6042025" y="2656800"/>
            <a:ext cx="5220600" cy="3922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target audience/region of impact is engineering students as this website aims to: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Provides useful tools and resources that cater to the specific learning needs of engineering students.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Help students enhance their learning experience and achieve their academic goals.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Support students' curiosity, passion for learning, and problem-solving skills.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Offer  easy access to relevant and high-quality resources.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Help aspiring engineers become successful and accomplished in their field.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➢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Foster a community of like-minded individuals focused on learning and collaboration.</a:t>
            </a:r>
            <a:endParaRPr sz="1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55"/>
          <p:cNvSpPr/>
          <p:nvPr/>
        </p:nvSpPr>
        <p:spPr>
          <a:xfrm>
            <a:off x="815450" y="1774800"/>
            <a:ext cx="2562000" cy="34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">
            <a:off x="-1" y="2"/>
            <a:ext cx="10443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 rot="20467026">
            <a:off x="1422804" y="2734837"/>
            <a:ext cx="81499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dirty="0">
                <a:solidFill>
                  <a:schemeClr val="bg1">
                    <a:lumMod val="65000"/>
                  </a:schemeClr>
                </a:solidFill>
              </a:rPr>
              <a:t>shreerecvidyam@4</a:t>
            </a:r>
            <a:endParaRPr lang="en-IN" sz="9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7"/>
          <p:cNvSpPr txBox="1">
            <a:spLocks noGrp="1"/>
          </p:cNvSpPr>
          <p:nvPr>
            <p:ph type="title" idx="4294967295"/>
          </p:nvPr>
        </p:nvSpPr>
        <p:spPr>
          <a:xfrm>
            <a:off x="2018750" y="281975"/>
            <a:ext cx="69810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Franklin Gothic"/>
              <a:buNone/>
            </a:pPr>
            <a:r>
              <a:rPr lang="en-US" sz="4400" b="1">
                <a:solidFill>
                  <a:srgbClr val="3C78D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USER INTERFACE OF WEBSITE</a:t>
            </a:r>
            <a:endParaRPr sz="4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7"/>
          <p:cNvSpPr txBox="1">
            <a:spLocks noGrp="1"/>
          </p:cNvSpPr>
          <p:nvPr>
            <p:ph type="body" idx="4294967295"/>
          </p:nvPr>
        </p:nvSpPr>
        <p:spPr>
          <a:xfrm>
            <a:off x="179010" y="1188563"/>
            <a:ext cx="4838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USER EXPERIENCE</a:t>
            </a:r>
            <a:endParaRPr sz="1800" b="1" i="0" u="none" strike="noStrike" cap="none">
              <a:solidFill>
                <a:srgbClr val="5D7C3F"/>
              </a:solidFill>
            </a:endParaRPr>
          </a:p>
        </p:txBody>
      </p:sp>
      <p:sp>
        <p:nvSpPr>
          <p:cNvPr id="405" name="Google Shape;405;p57"/>
          <p:cNvSpPr txBox="1">
            <a:spLocks noGrp="1"/>
          </p:cNvSpPr>
          <p:nvPr>
            <p:ph type="body" idx="4294967295"/>
          </p:nvPr>
        </p:nvSpPr>
        <p:spPr>
          <a:xfrm>
            <a:off x="315425" y="1638400"/>
            <a:ext cx="5820600" cy="4741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Each aspect mentioned here add value for unanimous use of the website for Engineering Students to make the end user happy.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USEFUL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Doubt Clarification by Photo Search and Speech assistant voice note, E-Library, Forum for Open Doubts, personalised department notes and textbooks.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USAGE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Library Database gives clear insight of concept by the respective textbook, video suggestion and also can purchase books.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DESIRABLE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Easier to manage the studies within a website instead rather causing chaos.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ACCESSIBILITY: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website accounts for visual impairment or other disabilities by facilitating Speech Recognition throughout the website.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CREDIBLE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site has secure access consisting of user id and unique password.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FINDABLE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Personalised notepad provided for marking important dates as well as doubts.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marR="0" lvl="0" indent="-269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350"/>
              <a:buFont typeface="Roboto"/>
              <a:buChar char="➢"/>
            </a:pPr>
            <a:r>
              <a:rPr lang="en-US" sz="1350" b="1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VALUABLE</a:t>
            </a:r>
            <a:r>
              <a:rPr lang="en-US" sz="1350">
                <a:solidFill>
                  <a:srgbClr val="3876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13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self-service features on the website improve Student Satisfaction making it a worthwhile experience for the students to rely upon for complete learning.</a:t>
            </a:r>
            <a:endParaRPr sz="13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p57"/>
          <p:cNvSpPr/>
          <p:nvPr/>
        </p:nvSpPr>
        <p:spPr>
          <a:xfrm>
            <a:off x="6136055" y="1188575"/>
            <a:ext cx="51432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Franklin Gothic"/>
              <a:buNone/>
            </a:pPr>
            <a:r>
              <a:rPr lang="en-US" sz="1800" b="1">
                <a:solidFill>
                  <a:srgbClr val="5D7C3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DEPENDENCIES REQUIRED</a:t>
            </a:r>
            <a:endParaRPr sz="1800" b="1" i="0" u="none" strike="noStrike" cap="none">
              <a:solidFill>
                <a:srgbClr val="5D7C3F"/>
              </a:solidFill>
            </a:endParaRPr>
          </a:p>
        </p:txBody>
      </p:sp>
      <p:sp>
        <p:nvSpPr>
          <p:cNvPr id="407" name="Google Shape;407;p57"/>
          <p:cNvSpPr/>
          <p:nvPr/>
        </p:nvSpPr>
        <p:spPr>
          <a:xfrm>
            <a:off x="6278125" y="1638400"/>
            <a:ext cx="4179300" cy="4741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7CA655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DEPENDENCIES:</a:t>
            </a:r>
            <a:endParaRPr sz="1650" b="1">
              <a:solidFill>
                <a:srgbClr val="7CA655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09101D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marL="285840" lvl="0" indent="-282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550"/>
              <a:buFont typeface="Roboto"/>
              <a:buChar char="➢"/>
            </a:pPr>
            <a:r>
              <a:rPr lang="en-US" sz="15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Laptop with medium specification</a:t>
            </a: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lvl="0" indent="-282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550"/>
              <a:buFont typeface="Roboto"/>
              <a:buChar char="➢"/>
            </a:pPr>
            <a:r>
              <a:rPr lang="en-US" sz="15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Good WiFi connection</a:t>
            </a: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lvl="0" indent="-282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550"/>
              <a:buFont typeface="Roboto"/>
              <a:buChar char="➢"/>
            </a:pPr>
            <a:r>
              <a:rPr lang="en-US" sz="15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Server with Database</a:t>
            </a: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274E1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7CA65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SHOW STOPPER:</a:t>
            </a:r>
            <a:endParaRPr sz="1650" b="1">
              <a:solidFill>
                <a:srgbClr val="7CA65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lvl="0" indent="-282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550"/>
              <a:buFont typeface="Roboto"/>
              <a:buChar char="➢"/>
            </a:pPr>
            <a:r>
              <a:rPr lang="en-US" sz="15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Change of version in python</a:t>
            </a: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840" lvl="0" indent="-282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101D"/>
              </a:buClr>
              <a:buSzPts val="1550"/>
              <a:buFont typeface="Roboto"/>
              <a:buChar char="➢"/>
            </a:pPr>
            <a:r>
              <a:rPr lang="en-US" sz="1550">
                <a:solidFill>
                  <a:srgbClr val="0910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Change of version in django</a:t>
            </a:r>
            <a:endParaRPr sz="1550">
              <a:solidFill>
                <a:srgbClr val="09101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8" name="Google Shape;408;p57"/>
          <p:cNvSpPr txBox="1">
            <a:spLocks noGrp="1"/>
          </p:cNvSpPr>
          <p:nvPr>
            <p:ph type="sldNum" idx="12"/>
          </p:nvPr>
        </p:nvSpPr>
        <p:spPr>
          <a:xfrm>
            <a:off x="614065" y="6514425"/>
            <a:ext cx="5226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ibre Franklin"/>
              <a:buNone/>
            </a:pPr>
            <a:r>
              <a:rPr lang="en-US"/>
              <a:t>5</a:t>
            </a:r>
            <a:endParaRPr sz="1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8"/>
          <p:cNvSpPr txBox="1">
            <a:spLocks noGrp="1"/>
          </p:cNvSpPr>
          <p:nvPr>
            <p:ph type="title" idx="4294967295"/>
          </p:nvPr>
        </p:nvSpPr>
        <p:spPr>
          <a:xfrm>
            <a:off x="971655" y="1175920"/>
            <a:ext cx="4941000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Franklin Gothic"/>
              <a:buNone/>
            </a:pPr>
            <a:r>
              <a:rPr lang="en-US" sz="3900" b="1">
                <a:solidFill>
                  <a:srgbClr val="3C78D8"/>
                </a:solidFill>
                <a:latin typeface="Roboto"/>
                <a:ea typeface="Roboto"/>
                <a:cs typeface="Roboto"/>
                <a:sym typeface="Roboto"/>
              </a:rPr>
              <a:t>RUN DOWN</a:t>
            </a:r>
            <a:endParaRPr sz="3900" i="0" u="none" strike="noStrike" cap="none">
              <a:solidFill>
                <a:srgbClr val="3C78D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58"/>
          <p:cNvSpPr txBox="1">
            <a:spLocks noGrp="1"/>
          </p:cNvSpPr>
          <p:nvPr>
            <p:ph type="sldNum" idx="12"/>
          </p:nvPr>
        </p:nvSpPr>
        <p:spPr>
          <a:xfrm>
            <a:off x="971640" y="6332400"/>
            <a:ext cx="522720" cy="24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ibre Franklin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6</a:t>
            </a:fld>
            <a:endParaRPr sz="11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5" name="Google Shape;415;p58"/>
          <p:cNvSpPr/>
          <p:nvPr/>
        </p:nvSpPr>
        <p:spPr>
          <a:xfrm>
            <a:off x="815450" y="1774800"/>
            <a:ext cx="2562000" cy="343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8"/>
          <p:cNvSpPr txBox="1"/>
          <p:nvPr/>
        </p:nvSpPr>
        <p:spPr>
          <a:xfrm>
            <a:off x="877950" y="1952150"/>
            <a:ext cx="8998200" cy="37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The website is designed for engineering students to enhance their learning experience.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The website provides E-library and textbooks features with materials from trusted sources.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The website uses speech recognition for easy access to various features.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An open forum is provided to connect with like-minded people, find mentors, and clear doubts.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The overall aim is to provide assistance anytime, anywhere and to build a robust framework for learning.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577</Words>
  <Application>Microsoft Office PowerPoint</Application>
  <PresentationFormat>Widescreen</PresentationFormat>
  <Paragraphs>88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Times New Roman</vt:lpstr>
      <vt:lpstr>Arial</vt:lpstr>
      <vt:lpstr>Trebuchet MS</vt:lpstr>
      <vt:lpstr>Franklin Gothic</vt:lpstr>
      <vt:lpstr>Libre Franklin</vt:lpstr>
      <vt:lpstr>Roboto</vt:lpstr>
      <vt:lpstr>Office Theme</vt:lpstr>
      <vt:lpstr>Office Theme</vt:lpstr>
      <vt:lpstr>Office Theme</vt:lpstr>
      <vt:lpstr>Office Theme</vt:lpstr>
      <vt:lpstr>Basic Details of the Team and Problem Statement</vt:lpstr>
      <vt:lpstr>PROPOSED IDEA</vt:lpstr>
      <vt:lpstr>USES AND IMPACT</vt:lpstr>
      <vt:lpstr>PowerPoint Presentation</vt:lpstr>
      <vt:lpstr>USER INTERFACE OF WEBSITE</vt:lpstr>
      <vt:lpstr>RUN DOWN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cp:lastModifiedBy>Microsoft account</cp:lastModifiedBy>
  <cp:revision>7</cp:revision>
  <dcterms:modified xsi:type="dcterms:W3CDTF">2024-11-01T18:59:20Z</dcterms:modified>
</cp:coreProperties>
</file>